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89" r:id="rId4"/>
    <p:sldId id="290" r:id="rId5"/>
    <p:sldId id="291" r:id="rId6"/>
    <p:sldId id="292" r:id="rId7"/>
    <p:sldId id="295" r:id="rId8"/>
    <p:sldId id="293" r:id="rId9"/>
    <p:sldId id="297" r:id="rId10"/>
    <p:sldId id="294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1" autoAdjust="0"/>
    <p:restoredTop sz="83659" autoAdjust="0"/>
  </p:normalViewPr>
  <p:slideViewPr>
    <p:cSldViewPr>
      <p:cViewPr varScale="1">
        <p:scale>
          <a:sx n="112" d="100"/>
          <a:sy n="11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8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0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Reevaluating RPN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758934"/>
            <a:ext cx="7232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RPN for all cases has been lowered to acceptable values!</a:t>
            </a:r>
            <a:endParaRPr lang="en-US" sz="2400" dirty="0"/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926991"/>
              </p:ext>
            </p:extLst>
          </p:nvPr>
        </p:nvGraphicFramePr>
        <p:xfrm>
          <a:off x="457200" y="1295400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981200"/>
                <a:gridCol w="10668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Potential</a:t>
                      </a:r>
                      <a:r>
                        <a:rPr lang="en-US" baseline="0" dirty="0" smtClean="0"/>
                        <a:t> Failure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Why It Happens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Severity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Occurrence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Difficulty to Detect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RPN</a:t>
                      </a:r>
                      <a:endParaRPr lang="en-US" dirty="0"/>
                    </a:p>
                  </a:txBody>
                  <a:tcPr anchor="ctr"/>
                </a:tc>
              </a:tr>
              <a:tr h="182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Capacity Fade</a:t>
                      </a:r>
                      <a:endParaRPr lang="en-US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Porosity of electrode changing and loss of active materials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anchor="ctr"/>
                </a:tc>
              </a:tr>
              <a:tr h="182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Fade</a:t>
                      </a:r>
                      <a:endParaRPr lang="en-US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Contact</a:t>
                      </a:r>
                      <a:r>
                        <a:rPr lang="en-US" baseline="0" dirty="0" smtClean="0"/>
                        <a:t> losses of SEI layer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14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[1] 	Raytheon Six Sigma. </a:t>
            </a:r>
            <a:r>
              <a:rPr lang="en-US" sz="2400" dirty="0"/>
              <a:t>(2007). </a:t>
            </a:r>
            <a:r>
              <a:rPr lang="en-US" sz="2400" i="1" dirty="0"/>
              <a:t>Design Failure </a:t>
            </a:r>
            <a:r>
              <a:rPr lang="en-US" sz="2400" i="1" dirty="0" smtClean="0"/>
              <a:t>Modes </a:t>
            </a:r>
            <a:r>
              <a:rPr lang="en-US" sz="2400" i="1" dirty="0"/>
              <a:t>and </a:t>
            </a:r>
            <a:r>
              <a:rPr lang="en-US" sz="2400" i="1" dirty="0" smtClean="0"/>
              <a:t>	Effects </a:t>
            </a:r>
            <a:r>
              <a:rPr lang="en-US" sz="2400" i="1" dirty="0"/>
              <a:t>Analysis</a:t>
            </a:r>
            <a:r>
              <a:rPr lang="en-US" sz="2400" dirty="0"/>
              <a:t> (edition) </a:t>
            </a:r>
            <a:r>
              <a:rPr lang="en-US" sz="2400" dirty="0" smtClean="0"/>
              <a:t>[</a:t>
            </a:r>
            <a:r>
              <a:rPr lang="en-US" sz="2400" dirty="0"/>
              <a:t>online]. </a:t>
            </a:r>
            <a:r>
              <a:rPr lang="en-US" sz="2400" dirty="0" smtClean="0"/>
              <a:t>Available</a:t>
            </a:r>
            <a:r>
              <a:rPr lang="en-US" sz="2400" dirty="0"/>
              <a:t>: </a:t>
            </a:r>
            <a:r>
              <a:rPr lang="en-US" sz="2400" dirty="0" smtClean="0"/>
              <a:t>	http</a:t>
            </a:r>
            <a:r>
              <a:rPr lang="en-US" sz="2400" dirty="0"/>
              <a:t>://</a:t>
            </a:r>
            <a:r>
              <a:rPr lang="en-US" sz="2400" dirty="0" smtClean="0"/>
              <a:t>www.raytheon.com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[2] </a:t>
            </a:r>
            <a:r>
              <a:rPr lang="en-US" sz="2400" dirty="0"/>
              <a:t>	C. </a:t>
            </a:r>
            <a:r>
              <a:rPr lang="en-US" sz="2400" dirty="0" err="1"/>
              <a:t>Rahn</a:t>
            </a:r>
            <a:r>
              <a:rPr lang="en-US" sz="2400" dirty="0"/>
              <a:t> and C.Y. Wang. </a:t>
            </a:r>
            <a:r>
              <a:rPr lang="en-US" sz="2400" i="1" dirty="0"/>
              <a:t>Battery Systems </a:t>
            </a:r>
            <a:r>
              <a:rPr lang="en-US" sz="2400" i="1" dirty="0" smtClean="0"/>
              <a:t>Engineering</a:t>
            </a:r>
            <a:r>
              <a:rPr lang="en-US" sz="2400" dirty="0"/>
              <a:t>. </a:t>
            </a:r>
            <a:r>
              <a:rPr lang="en-US" sz="2400" dirty="0" smtClean="0"/>
              <a:t>	</a:t>
            </a:r>
            <a:r>
              <a:rPr lang="en-US" sz="2400" dirty="0" err="1" smtClean="0"/>
              <a:t>Chichester</a:t>
            </a:r>
            <a:r>
              <a:rPr lang="en-US" sz="2400" dirty="0"/>
              <a:t>: John Wiley &amp; </a:t>
            </a:r>
            <a:r>
              <a:rPr lang="en-US" sz="2400" dirty="0" smtClean="0"/>
              <a:t>Sons, 2013.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773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0" y="35814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5.3</a:t>
            </a:r>
          </a:p>
          <a:p>
            <a:pPr algn="ctr"/>
            <a:r>
              <a:rPr lang="en-US" sz="4400" dirty="0" smtClean="0"/>
              <a:t>DFMEA for Power and Capacity Fade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Refresher of DFMEA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Stands for Design Failure Modes and Effects Analysis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Used to make sure that reasons for potential failure have been analyzed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Uses a Risk Priority Number (RPN)</a:t>
            </a:r>
            <a:r>
              <a:rPr lang="en-US" baseline="30000" dirty="0" smtClean="0"/>
              <a:t>[1]</a:t>
            </a:r>
          </a:p>
          <a:p>
            <a:pPr lvl="1"/>
            <a:r>
              <a:rPr lang="en-US" dirty="0" smtClean="0"/>
              <a:t>Severity (S), Occurrence (O), Difficulty to Detect (D)</a:t>
            </a:r>
          </a:p>
          <a:p>
            <a:pPr lvl="1"/>
            <a:r>
              <a:rPr lang="en-US" dirty="0" smtClean="0"/>
              <a:t>Rate each category from 1-10</a:t>
            </a:r>
          </a:p>
          <a:p>
            <a:pPr lvl="1"/>
            <a:r>
              <a:rPr lang="en-US" dirty="0" smtClean="0"/>
              <a:t>RPN = S*O*D</a:t>
            </a:r>
          </a:p>
          <a:p>
            <a:pPr lvl="1"/>
            <a:r>
              <a:rPr lang="en-US" dirty="0" smtClean="0"/>
              <a:t>Prioritizes risks</a:t>
            </a:r>
          </a:p>
          <a:p>
            <a:r>
              <a:rPr lang="en-US" dirty="0" smtClean="0"/>
              <a:t>Redesign to lower RPN into acceptable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14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DFMEA of Power and Capacity Fade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5.2 goes over the reasons and effects of power and capacity fade.</a:t>
            </a:r>
          </a:p>
          <a:p>
            <a:r>
              <a:rPr lang="en-US" dirty="0" smtClean="0"/>
              <a:t>Options for dealing with these issues:</a:t>
            </a:r>
          </a:p>
          <a:p>
            <a:pPr lvl="1"/>
            <a:r>
              <a:rPr lang="en-US" dirty="0" smtClean="0"/>
              <a:t>Prevent these effects by using parameters we can measure (voltage, current, temperature)</a:t>
            </a:r>
          </a:p>
          <a:p>
            <a:pPr lvl="1"/>
            <a:r>
              <a:rPr lang="en-US" dirty="0" smtClean="0"/>
              <a:t>Plan for methods to deal with these effects at occurrence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3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RPN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942834"/>
              </p:ext>
            </p:extLst>
          </p:nvPr>
        </p:nvGraphicFramePr>
        <p:xfrm>
          <a:off x="457200" y="1295400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981200"/>
                <a:gridCol w="10668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Potential</a:t>
                      </a:r>
                      <a:r>
                        <a:rPr lang="en-US" baseline="0" dirty="0" smtClean="0"/>
                        <a:t> Failure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Why It Happens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Severity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Occurrence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Difficulty to Detect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RPN</a:t>
                      </a:r>
                      <a:endParaRPr lang="en-US" dirty="0"/>
                    </a:p>
                  </a:txBody>
                  <a:tcPr anchor="ctr"/>
                </a:tc>
              </a:tr>
              <a:tr h="182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Capacity Fade</a:t>
                      </a:r>
                      <a:endParaRPr lang="en-US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Porosity of electrode changing and loss of active materials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245</a:t>
                      </a:r>
                      <a:endParaRPr lang="en-US" dirty="0"/>
                    </a:p>
                  </a:txBody>
                  <a:tcPr anchor="ctr"/>
                </a:tc>
              </a:tr>
              <a:tr h="182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Fade</a:t>
                      </a:r>
                      <a:endParaRPr lang="en-US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Contact</a:t>
                      </a:r>
                      <a:r>
                        <a:rPr lang="en-US" baseline="0" dirty="0" smtClean="0"/>
                        <a:t> losses of SEI layer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81000" y="5695890"/>
            <a:ext cx="842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next few slides go over the reasons for these values, and how to lower RPN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502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Fade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Capacity fade isn’t catastrophic, but it will definitely occur for all </a:t>
            </a:r>
            <a:r>
              <a:rPr lang="en-US" dirty="0" smtClean="0"/>
              <a:t>cells</a:t>
            </a:r>
          </a:p>
          <a:p>
            <a:r>
              <a:rPr lang="en-US" dirty="0" smtClean="0"/>
              <a:t>The rate of capacity fade is related to the operating range of the battery</a:t>
            </a:r>
            <a:r>
              <a:rPr lang="en-US" baseline="30000" dirty="0" smtClean="0"/>
              <a:t>[2]</a:t>
            </a:r>
          </a:p>
          <a:p>
            <a:r>
              <a:rPr lang="en-US" dirty="0" smtClean="0"/>
              <a:t>Keeping the battery in safe operating ranges allows capacity fade to grow slower</a:t>
            </a:r>
          </a:p>
          <a:p>
            <a:pPr lvl="1"/>
            <a:r>
              <a:rPr lang="en-US" dirty="0" smtClean="0"/>
              <a:t>Use data from voltage, current, and temperature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0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Fade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648200" cy="43433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Monitor and limit voltage, current, and temperature of the cell</a:t>
            </a:r>
          </a:p>
          <a:p>
            <a:pPr lvl="1"/>
            <a:r>
              <a:rPr lang="en-US" dirty="0" smtClean="0"/>
              <a:t>If none of these are in extreme limits for a battery cell, then degradation effects are limited</a:t>
            </a:r>
            <a:endParaRPr lang="en-US" baseline="30000" dirty="0" smtClean="0"/>
          </a:p>
          <a:p>
            <a:pPr lvl="1"/>
            <a:r>
              <a:rPr lang="en-US" dirty="0" smtClean="0"/>
              <a:t>If limits are hit, the battery pack could be shut down to avoid severe capacity fade</a:t>
            </a:r>
          </a:p>
          <a:p>
            <a:r>
              <a:rPr lang="en-US" dirty="0" smtClean="0"/>
              <a:t>Cell balancing</a:t>
            </a:r>
          </a:p>
          <a:p>
            <a:pPr lvl="1"/>
            <a:r>
              <a:rPr lang="en-US" dirty="0" smtClean="0"/>
              <a:t>Keeping all the cells at the same voltage means they should age similar, and keep the pack consistent</a:t>
            </a:r>
          </a:p>
          <a:p>
            <a:pPr lvl="1"/>
            <a:r>
              <a:rPr lang="en-US" dirty="0" smtClean="0"/>
              <a:t>See Lesson 3 for cell balancing methods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7150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Both methods decrease occurrence and severity, and increase the ability to detect capacity fade indirectly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3962400" cy="157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23801" y="5334000"/>
            <a:ext cx="186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 V</a:t>
            </a:r>
            <a:r>
              <a:rPr lang="en-US" baseline="-25000" dirty="0" smtClean="0"/>
              <a:t>1</a:t>
            </a:r>
            <a:r>
              <a:rPr lang="en-US" dirty="0" smtClean="0"/>
              <a:t> = V</a:t>
            </a:r>
            <a:r>
              <a:rPr lang="en-US" baseline="-25000" dirty="0" smtClean="0"/>
              <a:t>2</a:t>
            </a:r>
            <a:r>
              <a:rPr lang="en-US" dirty="0" smtClean="0"/>
              <a:t> = V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3899800" cy="2031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9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Fade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Power fade could create dangerous situations involving regenerative braking if not handled properly</a:t>
            </a:r>
          </a:p>
          <a:p>
            <a:pPr lvl="1"/>
            <a:r>
              <a:rPr lang="en-US" dirty="0" smtClean="0"/>
              <a:t>Increased internal impedance means the battery won’t be able to handle as much power.</a:t>
            </a:r>
          </a:p>
          <a:p>
            <a:pPr lvl="1"/>
            <a:r>
              <a:rPr lang="en-US" dirty="0" smtClean="0"/>
              <a:t>Braking requires large amounts of power.</a:t>
            </a:r>
          </a:p>
          <a:p>
            <a:pPr lvl="1"/>
            <a:r>
              <a:rPr lang="en-US" dirty="0" smtClean="0"/>
              <a:t>Mechanical braking is used to supplement regenerative braking by dissipating energy.</a:t>
            </a:r>
          </a:p>
          <a:p>
            <a:pPr lvl="1"/>
            <a:r>
              <a:rPr lang="en-US" dirty="0" smtClean="0"/>
              <a:t>The more mechanical braking is used because of power fade, the less efficient the HEV is.</a:t>
            </a:r>
          </a:p>
          <a:p>
            <a:pPr lvl="2"/>
            <a:r>
              <a:rPr lang="en-US" dirty="0" smtClean="0"/>
              <a:t>At high power fade, there will be no regenerative braking, and the battery loses one of it’s more important purposes in the HEV.</a:t>
            </a:r>
          </a:p>
          <a:p>
            <a:r>
              <a:rPr lang="en-US" dirty="0" smtClean="0"/>
              <a:t>With data from the vehicle, the best option is not just to try to prevent it, but to deal with it when it occurs</a:t>
            </a:r>
          </a:p>
        </p:txBody>
      </p:sp>
    </p:spTree>
    <p:extLst>
      <p:ext uri="{BB962C8B-B14F-4D97-AF65-F5344CB8AC3E}">
        <p14:creationId xmlns:p14="http://schemas.microsoft.com/office/powerpoint/2010/main" val="12073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Fade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Power fade produces voltage increases</a:t>
            </a:r>
          </a:p>
          <a:p>
            <a:pPr lvl="1"/>
            <a:r>
              <a:rPr lang="en-US" dirty="0" smtClean="0"/>
              <a:t>Monitoring voltage for these can indicate power fade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Increases ability to detect power fade</a:t>
            </a:r>
          </a:p>
          <a:p>
            <a:r>
              <a:rPr lang="en-US" dirty="0" smtClean="0"/>
              <a:t>If a voltage spike is observed:</a:t>
            </a:r>
          </a:p>
          <a:p>
            <a:pPr lvl="1"/>
            <a:r>
              <a:rPr lang="en-US" dirty="0" smtClean="0"/>
              <a:t>Have control scheme allow an increase in mechanical braking to dissipate energy the battery cannot handle</a:t>
            </a:r>
          </a:p>
          <a:p>
            <a:pPr lvl="1"/>
            <a:r>
              <a:rPr lang="en-US" dirty="0" smtClean="0"/>
              <a:t>Send a signal to the dashboard, indicating the battery should be checked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These reduce the severity of power fade’s effect</a:t>
            </a:r>
          </a:p>
          <a:p>
            <a:r>
              <a:rPr lang="en-US" dirty="0" smtClean="0"/>
              <a:t>Next case study looks into the effects of power fade</a:t>
            </a:r>
          </a:p>
        </p:txBody>
      </p:sp>
    </p:spTree>
    <p:extLst>
      <p:ext uri="{BB962C8B-B14F-4D97-AF65-F5344CB8AC3E}">
        <p14:creationId xmlns:p14="http://schemas.microsoft.com/office/powerpoint/2010/main" val="6168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6382</TotalTime>
  <Words>612</Words>
  <Application>Microsoft Office PowerPoint</Application>
  <PresentationFormat>On-screen Show (4:3)</PresentationFormat>
  <Paragraphs>100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Refresher of DFMEA</vt:lpstr>
      <vt:lpstr>DFMEA of Power and Capacity Fade</vt:lpstr>
      <vt:lpstr>Determining RPN</vt:lpstr>
      <vt:lpstr>Capacity Fade</vt:lpstr>
      <vt:lpstr>Capacity Fade Mitigation</vt:lpstr>
      <vt:lpstr>Power Fade</vt:lpstr>
      <vt:lpstr>Power Fade Mitigation</vt:lpstr>
      <vt:lpstr>Reevaluating RPN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Donald Docimo</dc:creator>
  <cp:lastModifiedBy>Beth Bezaire</cp:lastModifiedBy>
  <cp:revision>107</cp:revision>
  <dcterms:created xsi:type="dcterms:W3CDTF">2013-01-07T18:43:46Z</dcterms:created>
  <dcterms:modified xsi:type="dcterms:W3CDTF">2014-08-29T15:41:53Z</dcterms:modified>
</cp:coreProperties>
</file>